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373" r:id="rId3"/>
    <p:sldId id="366" r:id="rId4"/>
    <p:sldId id="367" r:id="rId5"/>
    <p:sldId id="368" r:id="rId6"/>
    <p:sldId id="363" r:id="rId7"/>
    <p:sldId id="374" r:id="rId8"/>
    <p:sldId id="341" r:id="rId9"/>
    <p:sldId id="342" r:id="rId10"/>
    <p:sldId id="343" r:id="rId11"/>
    <p:sldId id="372" r:id="rId12"/>
    <p:sldId id="344" r:id="rId13"/>
    <p:sldId id="345" r:id="rId14"/>
    <p:sldId id="369" r:id="rId15"/>
    <p:sldId id="371" r:id="rId16"/>
    <p:sldId id="370" r:id="rId17"/>
    <p:sldId id="347" r:id="rId18"/>
    <p:sldId id="346" r:id="rId19"/>
    <p:sldId id="349" r:id="rId20"/>
    <p:sldId id="348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57" r:id="rId29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ffaele.dalvise" initials="r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59" autoAdjust="0"/>
    <p:restoredTop sz="96416" autoAdjust="0"/>
  </p:normalViewPr>
  <p:slideViewPr>
    <p:cSldViewPr snapToGrid="0" snapToObjects="1" showGuides="1">
      <p:cViewPr>
        <p:scale>
          <a:sx n="70" d="100"/>
          <a:sy n="70" d="100"/>
        </p:scale>
        <p:origin x="-1224" y="-108"/>
      </p:cViewPr>
      <p:guideLst>
        <p:guide orient="horz" pos="1557"/>
        <p:guide pos="5676"/>
        <p:guide pos="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57" d="100"/>
          <a:sy n="57" d="100"/>
        </p:scale>
        <p:origin x="-247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D55CDB1-0E32-4740-8DB1-10933B271601}" type="datetimeFigureOut">
              <a:rPr lang="it-IT"/>
              <a:pPr>
                <a:defRPr/>
              </a:pPr>
              <a:t>15/05/2018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D258112-FED7-43FD-8268-792E5434A7A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58112-FED7-43FD-8268-792E5434A7A3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58112-FED7-43FD-8268-792E5434A7A3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58112-FED7-43FD-8268-792E5434A7A3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58112-FED7-43FD-8268-792E5434A7A3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58112-FED7-43FD-8268-792E5434A7A3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58112-FED7-43FD-8268-792E5434A7A3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58112-FED7-43FD-8268-792E5434A7A3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58112-FED7-43FD-8268-792E5434A7A3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58112-FED7-43FD-8268-792E5434A7A3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58112-FED7-43FD-8268-792E5434A7A3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58112-FED7-43FD-8268-792E5434A7A3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58112-FED7-43FD-8268-792E5434A7A3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258112-FED7-43FD-8268-792E5434A7A3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2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708400" y="2733676"/>
            <a:ext cx="4978400" cy="88982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" pitchFamily="34" charset="0"/>
                <a:ea typeface="ＭＳ Ｐゴシック" charset="-128"/>
                <a:cs typeface="ＭＳ Ｐゴシック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noProof="0" smtClean="0"/>
              <a:t>Titolo</a:t>
            </a:r>
            <a:br>
              <a:rPr lang="it-IT" noProof="0" smtClean="0"/>
            </a:br>
            <a:r>
              <a:rPr lang="it-IT" noProof="0" smtClean="0"/>
              <a:t>presentazione</a:t>
            </a:r>
            <a:endParaRPr lang="it-IT" noProof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708400" y="3743325"/>
            <a:ext cx="4978400" cy="660400"/>
          </a:xfrm>
        </p:spPr>
        <p:txBody>
          <a:bodyPr/>
          <a:lstStyle>
            <a:lvl1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ea typeface="ＭＳ Ｐゴシック" charset="-128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ea typeface="ＭＳ Ｐゴシック" charset="-128"/>
                <a:cs typeface="+mn-cs"/>
              </a:rPr>
              <a:t>Sottotitolo e/o testo presentazione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1701799"/>
            <a:ext cx="5486400" cy="30257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091685E-43B0-4BD9-A15C-8B43B1243F42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>
          <a:xfrm>
            <a:off x="496800" y="636840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mtClean="0"/>
              <a:t>Nome relatore</a:t>
            </a:r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915A4-318D-427F-AD98-F3B1628DCD7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3"/>
          </p:nvPr>
        </p:nvSpPr>
        <p:spPr>
          <a:xfrm>
            <a:off x="496800" y="636840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mtClean="0"/>
              <a:t>Nome relatore</a:t>
            </a:r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x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smtClean="0"/>
              <a:t>Fare clic per modificare lo stile del titolo</a:t>
            </a:r>
            <a:endParaRPr lang="en-US" noProof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824913" y="1520826"/>
            <a:ext cx="3099310" cy="4570413"/>
          </a:xfrm>
        </p:spPr>
        <p:txBody>
          <a:bodyPr/>
          <a:lstStyle>
            <a:lvl1pPr>
              <a:buClr>
                <a:schemeClr val="bg2"/>
              </a:buClr>
              <a:defRPr sz="1400"/>
            </a:lvl1pPr>
            <a:lvl2pPr>
              <a:buClr>
                <a:schemeClr val="bg2"/>
              </a:buClr>
              <a:defRPr sz="1200"/>
            </a:lvl2pPr>
            <a:lvl3pPr>
              <a:buClr>
                <a:schemeClr val="bg2"/>
              </a:buClr>
              <a:defRPr sz="1100"/>
            </a:lvl3pPr>
            <a:lvl4pPr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noProof="0" smtClean="0"/>
              <a:t>Agenda</a:t>
            </a:r>
            <a:endParaRPr lang="it-IT" noProof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>
          <a:xfrm>
            <a:off x="496800" y="636840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mtClean="0"/>
              <a:t>Nome relatore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091685E-43B0-4BD9-A15C-8B43B1243F42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  <p:sp>
        <p:nvSpPr>
          <p:cNvPr id="5" name="Segnaposto contenuto 2"/>
          <p:cNvSpPr>
            <a:spLocks noGrp="1"/>
          </p:cNvSpPr>
          <p:nvPr>
            <p:ph idx="1" hasCustomPrompt="1"/>
          </p:nvPr>
        </p:nvSpPr>
        <p:spPr>
          <a:xfrm>
            <a:off x="911224" y="2006600"/>
            <a:ext cx="7775575" cy="3962401"/>
          </a:xfr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 algn="l" defTabSz="457200" rtl="0" fontAlgn="base">
              <a:spcBef>
                <a:spcPts val="1800"/>
              </a:spcBef>
              <a:spcAft>
                <a:spcPts val="0"/>
              </a:spcAft>
              <a:defRPr lang="it-IT" sz="2000" kern="1200" baseline="0" smtClean="0">
                <a:solidFill>
                  <a:srgbClr val="595959"/>
                </a:solidFill>
                <a:latin typeface="Lucida Sans" pitchFamily="34" charset="0"/>
                <a:ea typeface="ＭＳ Ｐゴシック" charset="-128"/>
                <a:cs typeface="+mn-cs"/>
              </a:defRPr>
            </a:lvl1pPr>
            <a:lvl2pPr algn="l" defTabSz="457200" rtl="0" fontAlgn="base">
              <a:spcBef>
                <a:spcPct val="0"/>
              </a:spcBef>
              <a:spcAft>
                <a:spcPts val="0"/>
              </a:spcAft>
              <a:defRPr lang="it-IT" sz="1800" kern="1200" baseline="0" smtClean="0">
                <a:solidFill>
                  <a:srgbClr val="595959"/>
                </a:solidFill>
                <a:latin typeface="Lucida Sans" pitchFamily="34" charset="0"/>
                <a:ea typeface="ＭＳ Ｐゴシック" charset="-128"/>
                <a:cs typeface="+mn-cs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lang="it-IT" sz="1800" kern="1200" smtClean="0">
                <a:solidFill>
                  <a:srgbClr val="595959"/>
                </a:solidFill>
                <a:latin typeface="Lucida Sans" pitchFamily="34" charset="0"/>
                <a:ea typeface="ＭＳ Ｐゴシック" charset="-128"/>
                <a:cs typeface="+mn-cs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lang="it-IT" sz="1800" kern="1200" smtClean="0">
                <a:solidFill>
                  <a:srgbClr val="595959"/>
                </a:solidFill>
                <a:latin typeface="Lucida Sans" pitchFamily="34" charset="0"/>
                <a:ea typeface="ＭＳ Ｐゴシック" charset="-128"/>
                <a:cs typeface="+mn-cs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lang="it-IT" sz="1800" kern="1200">
                <a:solidFill>
                  <a:srgbClr val="595959"/>
                </a:solidFill>
                <a:latin typeface="Lucida Sans" pitchFamily="34" charset="0"/>
                <a:ea typeface="ＭＳ Ｐゴシック" charset="-128"/>
                <a:cs typeface="+mn-cs"/>
              </a:defRPr>
            </a:lvl5pPr>
          </a:lstStyle>
          <a:p>
            <a:pPr lvl="0"/>
            <a:r>
              <a:rPr lang="it-IT" dirty="0" smtClean="0"/>
              <a:t>Primo punto</a:t>
            </a:r>
          </a:p>
          <a:p>
            <a:pPr lvl="1"/>
            <a:r>
              <a:rPr lang="it-IT" dirty="0" err="1" smtClean="0"/>
              <a:t>xxx</a:t>
            </a:r>
            <a:endParaRPr lang="it-IT" dirty="0" smtClean="0"/>
          </a:p>
          <a:p>
            <a:pPr lvl="0"/>
            <a:r>
              <a:rPr lang="it-IT" dirty="0" smtClean="0"/>
              <a:t>Secondo punto</a:t>
            </a:r>
          </a:p>
          <a:p>
            <a:pPr lvl="1"/>
            <a:r>
              <a:rPr lang="it-IT" dirty="0" err="1" smtClean="0"/>
              <a:t>yyy</a:t>
            </a:r>
            <a:endParaRPr lang="it-IT" dirty="0" smtClean="0"/>
          </a:p>
          <a:p>
            <a:pPr lvl="0"/>
            <a:r>
              <a:rPr lang="it-IT" dirty="0" smtClean="0"/>
              <a:t>Terzo punto</a:t>
            </a:r>
          </a:p>
          <a:p>
            <a:pPr lvl="1"/>
            <a:r>
              <a:rPr lang="it-IT" dirty="0" err="1" smtClean="0"/>
              <a:t>Zzz</a:t>
            </a:r>
            <a:endParaRPr lang="it-IT" dirty="0" smtClean="0"/>
          </a:p>
          <a:p>
            <a:pPr lvl="1"/>
            <a:endParaRPr lang="it-IT" dirty="0" smtClean="0"/>
          </a:p>
          <a:p>
            <a:pPr lvl="0"/>
            <a:endParaRPr lang="it-IT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872B881-271F-498E-BC9C-9E1EF56C27D5}" type="slidenum">
              <a:rPr lang="it-IT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t-IT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2"/>
          </p:nvPr>
        </p:nvSpPr>
        <p:spPr>
          <a:xfrm>
            <a:off x="254000" y="1612900"/>
            <a:ext cx="8597900" cy="4508500"/>
          </a:xfrm>
        </p:spPr>
        <p:txBody>
          <a:bodyPr/>
          <a:lstStyle>
            <a:lvl1pPr>
              <a:spcBef>
                <a:spcPts val="1200"/>
              </a:spcBef>
              <a:defRPr sz="2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1224" y="2267167"/>
            <a:ext cx="7775575" cy="3701834"/>
          </a:xfr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lang="it-IT" sz="1400" kern="1200" smtClean="0">
                <a:solidFill>
                  <a:srgbClr val="595959"/>
                </a:solidFill>
                <a:latin typeface="Lucida Sans" pitchFamily="34" charset="0"/>
                <a:ea typeface="ＭＳ Ｐゴシック" charset="-128"/>
                <a:cs typeface="+mn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lang="it-IT" sz="1400" kern="1200" smtClean="0">
                <a:solidFill>
                  <a:srgbClr val="595959"/>
                </a:solidFill>
                <a:latin typeface="Lucida Sans" pitchFamily="34" charset="0"/>
                <a:ea typeface="ＭＳ Ｐゴシック" charset="-128"/>
                <a:cs typeface="+mn-cs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lang="it-IT" sz="1400" kern="1200" smtClean="0">
                <a:solidFill>
                  <a:srgbClr val="595959"/>
                </a:solidFill>
                <a:latin typeface="Lucida Sans" pitchFamily="34" charset="0"/>
                <a:ea typeface="ＭＳ Ｐゴシック" charset="-128"/>
                <a:cs typeface="+mn-cs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lang="it-IT" sz="1400" kern="1200" smtClean="0">
                <a:solidFill>
                  <a:srgbClr val="595959"/>
                </a:solidFill>
                <a:latin typeface="Lucida Sans" pitchFamily="34" charset="0"/>
                <a:ea typeface="ＭＳ Ｐゴシック" charset="-128"/>
                <a:cs typeface="+mn-cs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lang="it-IT" sz="1400" kern="1200">
                <a:solidFill>
                  <a:srgbClr val="595959"/>
                </a:solidFill>
                <a:latin typeface="Lucida Sans" pitchFamily="34" charset="0"/>
                <a:ea typeface="ＭＳ Ｐゴシック" charset="-128"/>
                <a:cs typeface="+mn-cs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97866" y="6368876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latin typeface="Lucida Sans" pitchFamily="34" charset="0"/>
              </a:defRPr>
            </a:lvl1pPr>
          </a:lstStyle>
          <a:p>
            <a:pPr>
              <a:defRPr/>
            </a:pPr>
            <a:r>
              <a:rPr lang="it-IT" smtClean="0"/>
              <a:t>Nome relatore</a:t>
            </a:r>
            <a:endParaRPr lang="it-IT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3" hasCustomPrompt="1"/>
          </p:nvPr>
        </p:nvSpPr>
        <p:spPr>
          <a:xfrm>
            <a:off x="500280" y="1813142"/>
            <a:ext cx="2506662" cy="454025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>
                <a:solidFill>
                  <a:srgbClr val="FF0000"/>
                </a:solidFill>
                <a:latin typeface="Lucida Sans" pitchFamily="34" charset="0"/>
                <a:ea typeface="ＭＳ Ｐゴシック" charset="-128"/>
                <a:cs typeface="+mn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buNone/>
              <a:defRPr lang="it-IT" b="1" kern="1200" smtClean="0">
                <a:solidFill>
                  <a:srgbClr val="FF0000"/>
                </a:solidFill>
                <a:latin typeface="Lucida Sans" pitchFamily="34" charset="0"/>
                <a:ea typeface="ＭＳ Ｐゴシック" charset="-128"/>
                <a:cs typeface="+mn-cs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buNone/>
              <a:defRPr lang="it-IT" b="1" kern="1200" smtClean="0">
                <a:solidFill>
                  <a:srgbClr val="FF0000"/>
                </a:solidFill>
                <a:latin typeface="Lucida Sans" pitchFamily="34" charset="0"/>
                <a:ea typeface="ＭＳ Ｐゴシック" charset="-128"/>
                <a:cs typeface="+mn-cs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buNone/>
              <a:defRPr lang="it-IT" b="1" kern="1200" smtClean="0">
                <a:solidFill>
                  <a:srgbClr val="FF0000"/>
                </a:solidFill>
                <a:latin typeface="Lucida Sans" pitchFamily="34" charset="0"/>
                <a:ea typeface="ＭＳ Ｐゴシック" charset="-128"/>
                <a:cs typeface="+mn-cs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buNone/>
              <a:defRPr lang="en-US" b="1" kern="1200" dirty="0">
                <a:solidFill>
                  <a:srgbClr val="FF0000"/>
                </a:solidFill>
                <a:latin typeface="Lucida Sans" pitchFamily="34" charset="0"/>
                <a:ea typeface="ＭＳ Ｐゴシック" charset="-128"/>
                <a:cs typeface="+mn-cs"/>
              </a:defRPr>
            </a:lvl5pPr>
          </a:lstStyle>
          <a:p>
            <a:pPr lvl="0"/>
            <a:r>
              <a:rPr lang="it-IT" dirty="0" smtClean="0"/>
              <a:t>Paragrafo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rtl="0" fontAlgn="auto">
              <a:spcBef>
                <a:spcPts val="0"/>
              </a:spcBef>
              <a:spcAft>
                <a:spcPts val="0"/>
              </a:spcAft>
              <a:defRPr lang="it-IT" sz="1400" kern="1200" smtClean="0">
                <a:solidFill>
                  <a:schemeClr val="tx1">
                    <a:tint val="75000"/>
                  </a:schemeClr>
                </a:solidFill>
                <a:latin typeface="Lucida Sans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C668434-C505-4795-9ADB-5359D61B5358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  <p:sp>
        <p:nvSpPr>
          <p:cNvPr id="14" name="Tito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90700"/>
            <a:ext cx="4038600" cy="43354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it-IT" sz="1400" kern="1200" smtClean="0">
                <a:solidFill>
                  <a:srgbClr val="595959"/>
                </a:solidFill>
                <a:latin typeface="Lucida Sans" pitchFamily="34" charset="0"/>
                <a:ea typeface="ＭＳ Ｐゴシック" charset="-128"/>
                <a:cs typeface="+mn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it-IT" sz="1400" kern="1200" smtClean="0">
                <a:solidFill>
                  <a:srgbClr val="595959"/>
                </a:solidFill>
                <a:latin typeface="Lucida Sans" pitchFamily="34" charset="0"/>
                <a:ea typeface="ＭＳ Ｐゴシック" charset="-128"/>
                <a:cs typeface="+mn-cs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it-IT" sz="1400" kern="1200" smtClean="0">
                <a:solidFill>
                  <a:srgbClr val="595959"/>
                </a:solidFill>
                <a:latin typeface="Lucida Sans" pitchFamily="34" charset="0"/>
                <a:ea typeface="ＭＳ Ｐゴシック" charset="-128"/>
                <a:cs typeface="+mn-cs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it-IT" sz="1400" kern="1200" smtClean="0">
                <a:solidFill>
                  <a:srgbClr val="595959"/>
                </a:solidFill>
                <a:latin typeface="Lucida Sans" pitchFamily="34" charset="0"/>
                <a:ea typeface="ＭＳ Ｐゴシック" charset="-128"/>
                <a:cs typeface="+mn-cs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it-IT" sz="1400" kern="1200">
                <a:solidFill>
                  <a:srgbClr val="595959"/>
                </a:solidFill>
                <a:latin typeface="Lucida Sans" pitchFamily="34" charset="0"/>
                <a:ea typeface="ＭＳ Ｐゴシック" charset="-128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90700"/>
            <a:ext cx="4038600" cy="43354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it-IT" sz="1400" kern="1200" smtClean="0">
                <a:solidFill>
                  <a:srgbClr val="595959"/>
                </a:solidFill>
                <a:latin typeface="Lucida Sans" pitchFamily="34" charset="0"/>
                <a:ea typeface="ＭＳ Ｐゴシック" charset="-128"/>
                <a:cs typeface="+mn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it-IT" sz="1400" kern="1200" smtClean="0">
                <a:solidFill>
                  <a:srgbClr val="595959"/>
                </a:solidFill>
                <a:latin typeface="Lucida Sans" pitchFamily="34" charset="0"/>
                <a:ea typeface="ＭＳ Ｐゴシック" charset="-128"/>
                <a:cs typeface="+mn-cs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it-IT" sz="1400" kern="1200" smtClean="0">
                <a:solidFill>
                  <a:srgbClr val="595959"/>
                </a:solidFill>
                <a:latin typeface="Lucida Sans" pitchFamily="34" charset="0"/>
                <a:ea typeface="ＭＳ Ｐゴシック" charset="-128"/>
                <a:cs typeface="+mn-cs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it-IT" sz="1400" kern="1200" smtClean="0">
                <a:solidFill>
                  <a:srgbClr val="595959"/>
                </a:solidFill>
                <a:latin typeface="Lucida Sans" pitchFamily="34" charset="0"/>
                <a:ea typeface="ＭＳ Ｐゴシック" charset="-128"/>
                <a:cs typeface="+mn-cs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it-IT" sz="1400" kern="1200">
                <a:solidFill>
                  <a:srgbClr val="595959"/>
                </a:solidFill>
                <a:latin typeface="Lucida Sans" pitchFamily="34" charset="0"/>
                <a:ea typeface="ＭＳ Ｐゴシック" charset="-128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F0680-DCE7-4624-881A-AA01C536977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3"/>
          </p:nvPr>
        </p:nvSpPr>
        <p:spPr>
          <a:xfrm>
            <a:off x="496800" y="636840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mtClean="0"/>
              <a:t>Nome relatore</a:t>
            </a:r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145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546350"/>
            <a:ext cx="4040188" cy="357981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it-IT" sz="1400" kern="1200" smtClean="0">
                <a:solidFill>
                  <a:srgbClr val="595959"/>
                </a:solidFill>
                <a:latin typeface="Lucida Sans" pitchFamily="34" charset="0"/>
                <a:ea typeface="ＭＳ Ｐゴシック" charset="-128"/>
                <a:cs typeface="+mn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it-IT" sz="1400" kern="1200" smtClean="0">
                <a:solidFill>
                  <a:srgbClr val="595959"/>
                </a:solidFill>
                <a:latin typeface="Lucida Sans" pitchFamily="34" charset="0"/>
                <a:ea typeface="ＭＳ Ｐゴシック" charset="-128"/>
                <a:cs typeface="+mn-cs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it-IT" sz="1400" kern="1200" smtClean="0">
                <a:solidFill>
                  <a:srgbClr val="595959"/>
                </a:solidFill>
                <a:latin typeface="Lucida Sans" pitchFamily="34" charset="0"/>
                <a:ea typeface="ＭＳ Ｐゴシック" charset="-128"/>
                <a:cs typeface="+mn-cs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it-IT" sz="1400" kern="1200" smtClean="0">
                <a:solidFill>
                  <a:srgbClr val="595959"/>
                </a:solidFill>
                <a:latin typeface="Lucida Sans" pitchFamily="34" charset="0"/>
                <a:ea typeface="ＭＳ Ｐゴシック" charset="-128"/>
                <a:cs typeface="+mn-cs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it-IT" sz="1400" kern="1200">
                <a:solidFill>
                  <a:srgbClr val="595959"/>
                </a:solidFill>
                <a:latin typeface="Lucida Sans" pitchFamily="34" charset="0"/>
                <a:ea typeface="ＭＳ Ｐゴシック" charset="-128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8145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46350"/>
            <a:ext cx="4041775" cy="357981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it-IT" sz="1400" kern="1200" smtClean="0">
                <a:solidFill>
                  <a:srgbClr val="595959"/>
                </a:solidFill>
                <a:latin typeface="Lucida Sans" pitchFamily="34" charset="0"/>
                <a:ea typeface="ＭＳ Ｐゴシック" charset="-128"/>
                <a:cs typeface="+mn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it-IT" sz="1400" kern="1200" smtClean="0">
                <a:solidFill>
                  <a:srgbClr val="595959"/>
                </a:solidFill>
                <a:latin typeface="Lucida Sans" pitchFamily="34" charset="0"/>
                <a:ea typeface="ＭＳ Ｐゴシック" charset="-128"/>
                <a:cs typeface="+mn-cs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it-IT" sz="1400" kern="1200" smtClean="0">
                <a:solidFill>
                  <a:srgbClr val="595959"/>
                </a:solidFill>
                <a:latin typeface="Lucida Sans" pitchFamily="34" charset="0"/>
                <a:ea typeface="ＭＳ Ｐゴシック" charset="-128"/>
                <a:cs typeface="+mn-cs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it-IT" sz="1400" kern="1200" smtClean="0">
                <a:solidFill>
                  <a:srgbClr val="595959"/>
                </a:solidFill>
                <a:latin typeface="Lucida Sans" pitchFamily="34" charset="0"/>
                <a:ea typeface="ＭＳ Ｐゴシック" charset="-128"/>
                <a:cs typeface="+mn-cs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it-IT" sz="1400" kern="1200">
                <a:solidFill>
                  <a:srgbClr val="595959"/>
                </a:solidFill>
                <a:latin typeface="Lucida Sans" pitchFamily="34" charset="0"/>
                <a:ea typeface="ＭＳ Ｐゴシック" charset="-128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EF8-01A8-47A9-9BA8-7707906E65C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3"/>
          </p:nvPr>
        </p:nvSpPr>
        <p:spPr>
          <a:xfrm>
            <a:off x="496800" y="636840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mtClean="0"/>
              <a:t>Nome relatore</a:t>
            </a:r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07B91-18A8-404D-8046-722BE772A06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3"/>
          </p:nvPr>
        </p:nvSpPr>
        <p:spPr>
          <a:xfrm>
            <a:off x="496800" y="636840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mtClean="0"/>
              <a:t>Nome relatore</a:t>
            </a:r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93874-2BBD-4536-B90E-7AB79563022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3"/>
          </p:nvPr>
        </p:nvSpPr>
        <p:spPr>
          <a:xfrm>
            <a:off x="496800" y="636840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mtClean="0"/>
              <a:t>Nome relatore</a:t>
            </a:r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091685E-43B0-4BD9-A15C-8B43B1243F42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496800" y="636840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t-IT" smtClean="0"/>
              <a:t>Nome relatore</a:t>
            </a:r>
            <a:endParaRPr lang="it-IT" dirty="0"/>
          </a:p>
        </p:txBody>
      </p:sp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1.jp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689557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noProof="0" smtClean="0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Lucida Sans" pitchFamily="34" charset="0"/>
                <a:ea typeface="+mn-ea"/>
                <a:cs typeface="+mn-cs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Lucida Sans" pitchFamily="34" charset="0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872B881-271F-498E-BC9C-9E1EF56C27D5}" type="slidenum">
              <a:rPr lang="it-IT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1" r:id="rId12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kumimoji="0" lang="it-IT" sz="2000" b="1" i="0" u="none" strike="noStrike" kern="1200" cap="none" spc="0" normalizeH="0" baseline="0" noProof="0" smtClean="0">
          <a:ln>
            <a:noFill/>
          </a:ln>
          <a:solidFill>
            <a:schemeClr val="bg1"/>
          </a:solidFill>
          <a:effectLst/>
          <a:uLnTx/>
          <a:uFillTx/>
          <a:latin typeface="Lucida Sans" pitchFamily="34" charset="0"/>
          <a:ea typeface="ＭＳ Ｐゴシック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•"/>
        <a:defRPr lang="it-IT" sz="1400" kern="1200" dirty="0" smtClean="0">
          <a:solidFill>
            <a:srgbClr val="595959"/>
          </a:solidFill>
          <a:latin typeface="Lucida Sans" pitchFamily="34" charset="0"/>
          <a:ea typeface="ＭＳ Ｐゴシック" charset="-128"/>
          <a:cs typeface="+mn-cs"/>
        </a:defRPr>
      </a:lvl1pPr>
      <a:lvl2pPr marL="742950" indent="-285750" algn="l" defTabSz="457200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–"/>
        <a:defRPr lang="it-IT" sz="1400" kern="1200" dirty="0" smtClean="0">
          <a:solidFill>
            <a:srgbClr val="595959"/>
          </a:solidFill>
          <a:latin typeface="Lucida Sans" pitchFamily="34" charset="0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•"/>
        <a:defRPr lang="it-IT" sz="1400" kern="1200" dirty="0" smtClean="0">
          <a:solidFill>
            <a:srgbClr val="595959"/>
          </a:solidFill>
          <a:latin typeface="Lucida Sans" pitchFamily="34" charset="0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–"/>
        <a:defRPr lang="it-IT" sz="1400" kern="1200" dirty="0" smtClean="0">
          <a:solidFill>
            <a:srgbClr val="595959"/>
          </a:solidFill>
          <a:latin typeface="Lucida Sans" pitchFamily="34" charset="0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»"/>
        <a:defRPr lang="it-IT" sz="1400" kern="1200" dirty="0" smtClean="0">
          <a:solidFill>
            <a:srgbClr val="595959"/>
          </a:solidFill>
          <a:latin typeface="Lucida Sans" pitchFamily="34" charset="0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ctrTitle"/>
          </p:nvPr>
        </p:nvSpPr>
        <p:spPr>
          <a:xfrm>
            <a:off x="3708400" y="2733675"/>
            <a:ext cx="4932363" cy="911225"/>
          </a:xfrm>
        </p:spPr>
        <p:txBody>
          <a:bodyPr/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燃烧器调试</a:t>
            </a:r>
            <a:endParaRPr lang="it-IT" sz="2400" b="1" dirty="0" smtClean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457200" y="0"/>
            <a:ext cx="6895578" cy="11430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两段火燃烧器的电气连接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92573"/>
            <a:ext cx="9144000" cy="486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59809" y="6325316"/>
            <a:ext cx="122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机型：</a:t>
            </a:r>
            <a:r>
              <a:rPr lang="en-US" altLang="zh-CN" dirty="0" smtClean="0"/>
              <a:t>RS50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457200" y="0"/>
            <a:ext cx="6895578" cy="11430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两段火燃烧器的电气连接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9809" y="6325316"/>
            <a:ext cx="1803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机型：</a:t>
            </a:r>
            <a:r>
              <a:rPr lang="en-US" altLang="zh-CN" dirty="0" smtClean="0"/>
              <a:t>RS</a:t>
            </a:r>
            <a:r>
              <a:rPr lang="zh-CN" altLang="en-US" dirty="0" smtClean="0"/>
              <a:t> </a:t>
            </a:r>
            <a:r>
              <a:rPr lang="en-US" altLang="zh-CN" dirty="0" smtClean="0"/>
              <a:t>70</a:t>
            </a:r>
            <a:r>
              <a:rPr lang="zh-CN" altLang="en-US" dirty="0" smtClean="0"/>
              <a:t> </a:t>
            </a:r>
            <a:r>
              <a:rPr lang="en-US" altLang="zh-CN" dirty="0" smtClean="0"/>
              <a:t>-</a:t>
            </a:r>
            <a:r>
              <a:rPr lang="zh-CN" altLang="en-US" dirty="0" smtClean="0"/>
              <a:t> </a:t>
            </a:r>
            <a:r>
              <a:rPr lang="en-US" altLang="zh-CN" dirty="0" smtClean="0"/>
              <a:t>130</a:t>
            </a:r>
            <a:endParaRPr lang="zh-CN" alt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62246"/>
            <a:ext cx="8200571" cy="466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457200" y="0"/>
            <a:ext cx="6895578" cy="11430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比例调节燃烧器的电气连接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79641"/>
            <a:ext cx="162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机型：</a:t>
            </a:r>
            <a:r>
              <a:rPr lang="en-US" altLang="zh-CN" dirty="0" smtClean="0"/>
              <a:t>RS250/M</a:t>
            </a:r>
            <a:endParaRPr lang="zh-CN" alt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892" y="1636486"/>
            <a:ext cx="2286000" cy="267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6650" y="1462318"/>
            <a:ext cx="3595282" cy="267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7325" y="1651000"/>
            <a:ext cx="2936675" cy="217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6650" y="4306997"/>
            <a:ext cx="4178300" cy="234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457200" y="0"/>
            <a:ext cx="6895578" cy="11430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确定燃烧器的功率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6285" y="1910687"/>
            <a:ext cx="712413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</a:t>
            </a:r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、确定燃烧器的功率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= </a:t>
            </a:r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锅炉功率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/ </a:t>
            </a:r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热效率</a:t>
            </a:r>
            <a:endParaRPr lang="en-US" altLang="zh-CN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举例： 锅炉功率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2100KW; </a:t>
            </a:r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热效率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90%</a:t>
            </a:r>
          </a:p>
          <a:p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燃烧器需要的功率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=2100/0.9</a:t>
            </a:r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≈ 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2333KW</a:t>
            </a:r>
          </a:p>
          <a:p>
            <a:endParaRPr lang="en-US" altLang="zh-CN" sz="16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* 蒸汽锅炉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1t/h = 700KW</a:t>
            </a:r>
          </a:p>
          <a:p>
            <a:endParaRPr lang="en-US" altLang="zh-CN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、确定燃烧器的燃气流量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=</a:t>
            </a:r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燃烧器功率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/</a:t>
            </a:r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燃气发热量</a:t>
            </a:r>
            <a:endParaRPr lang="en-US" altLang="zh-CN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举例： 燃烧器需要的功率为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2333 kW</a:t>
            </a:r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，天然气发热量为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10 kWh/Nm3</a:t>
            </a:r>
          </a:p>
          <a:p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燃烧器最大出力的天然气流量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= 2333/10= 233 .3 Nm3/h</a:t>
            </a:r>
          </a:p>
          <a:p>
            <a:endParaRPr lang="en-US" altLang="zh-CN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* </a:t>
            </a:r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天然气发热量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10 kWh = 10*3600 kJ = 10 * 3600 /4.2 = 8571KCal</a:t>
            </a:r>
          </a:p>
          <a:p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b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燃烧器出力图</a:t>
            </a:r>
            <a:endParaRPr lang="zh-CN" altLang="en-US" b="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668434-C505-4795-9ADB-5359D61B5358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燃烧器工作范围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1224" y="2237061"/>
            <a:ext cx="7588588" cy="390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flipV="1">
            <a:off x="7148242" y="3821372"/>
            <a:ext cx="0" cy="180150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033516" y="3821372"/>
            <a:ext cx="514520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033516" y="2794000"/>
            <a:ext cx="29956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29200" y="2794000"/>
            <a:ext cx="0" cy="28288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500279" y="1813142"/>
            <a:ext cx="6771378" cy="454025"/>
          </a:xfrm>
        </p:spPr>
        <p:txBody>
          <a:bodyPr/>
          <a:lstStyle/>
          <a:p>
            <a:r>
              <a:rPr lang="zh-CN" altLang="en-US" b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安装位置的海拔高度、环境温度对燃烧器功率和调试的影响</a:t>
            </a:r>
            <a:endParaRPr lang="zh-CN" altLang="en-US" b="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668434-C505-4795-9ADB-5359D61B5358}" type="slidenum">
              <a:rPr lang="it-IT" smtClean="0"/>
              <a:pPr>
                <a:defRPr/>
              </a:pPr>
              <a:t>15</a:t>
            </a:fld>
            <a:endParaRPr lang="it-IT" dirty="0"/>
          </a:p>
        </p:txBody>
      </p:sp>
      <p:pic>
        <p:nvPicPr>
          <p:cNvPr id="10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7289" y="2317118"/>
            <a:ext cx="8309827" cy="38491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功率</a:t>
            </a:r>
            <a:endParaRPr lang="en-US" altLang="zh-CN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1"/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应考虑设备的最大功率，热效率并留有一定余量</a:t>
            </a:r>
            <a:endParaRPr lang="en-US" altLang="zh-CN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炉膛空间与几何尺寸</a:t>
            </a:r>
            <a:endParaRPr lang="en-US" altLang="zh-CN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1"/>
            <a:endParaRPr lang="en-US" altLang="zh-CN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1"/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炉膛的大小与火焰尺寸的匹配对燃烧和设备效率都有影响</a:t>
            </a:r>
            <a:endParaRPr lang="en-US" altLang="zh-CN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1"/>
            <a:endParaRPr lang="en-US" altLang="zh-CN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1"/>
            <a:endParaRPr lang="en-US" altLang="zh-CN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1"/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燃烧室长度估算公式</a:t>
            </a:r>
            <a:endParaRPr lang="en-US" altLang="zh-CN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1"/>
            <a:endParaRPr lang="en-US" altLang="zh-CN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1"/>
            <a:endParaRPr lang="en-US" altLang="zh-CN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1"/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燃烧室直径估算公式</a:t>
            </a:r>
            <a:endParaRPr lang="en-US" altLang="zh-CN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1"/>
            <a:endParaRPr lang="en-US" altLang="zh-CN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燃烧室压力</a:t>
            </a:r>
            <a:endParaRPr lang="en-US" altLang="zh-CN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1"/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燃烧室压力的大小直接影响燃烧器出力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500280" y="1813142"/>
            <a:ext cx="4782920" cy="454025"/>
          </a:xfrm>
        </p:spPr>
        <p:txBody>
          <a:bodyPr/>
          <a:lstStyle/>
          <a:p>
            <a:r>
              <a:rPr lang="zh-CN" altLang="en-US" b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燃烧器火焰与炉膛的匹配</a:t>
            </a:r>
            <a:endParaRPr lang="zh-CN" altLang="en-US" b="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668434-C505-4795-9ADB-5359D61B5358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4121296" y="3835582"/>
          <a:ext cx="2065748" cy="552041"/>
        </p:xfrm>
        <a:graphic>
          <a:graphicData uri="http://schemas.openxmlformats.org/presentationml/2006/ole">
            <p:oleObj spid="_x0000_s1026" name="公式" r:id="rId3" imgW="1294838" imgH="444307" progId="Equation.3">
              <p:embed/>
            </p:oleObj>
          </a:graphicData>
        </a:graphic>
      </p:graphicFrame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4121296" y="4500897"/>
          <a:ext cx="2065747" cy="597656"/>
        </p:xfrm>
        <a:graphic>
          <a:graphicData uri="http://schemas.openxmlformats.org/presentationml/2006/ole">
            <p:oleObj spid="_x0000_s1027" name="公式" r:id="rId4" imgW="1435100" imgH="4445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720" y="1541355"/>
            <a:ext cx="5653204" cy="232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457200" y="0"/>
            <a:ext cx="6895578" cy="11430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调试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6285" y="1541355"/>
            <a:ext cx="712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确定燃气供气压力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1373" y="3519527"/>
            <a:ext cx="5322627" cy="333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457200" y="0"/>
            <a:ext cx="6895578" cy="1143000"/>
          </a:xfrm>
          <a:prstGeom prst="rect">
            <a:avLst/>
          </a:prstGeom>
        </p:spPr>
        <p:txBody>
          <a:bodyPr anchor="ctr"/>
          <a:lstStyle/>
          <a:p>
            <a:pPr lvl="0"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用各部分压差来判断燃烧器功率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9524" y="1316271"/>
            <a:ext cx="6840894" cy="551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5092700" y="3035300"/>
            <a:ext cx="0" cy="3581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790700" y="3035300"/>
            <a:ext cx="330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457200" y="0"/>
            <a:ext cx="6895578" cy="11430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调试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——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检查燃烧器的初始设定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6285" y="1541355"/>
            <a:ext cx="712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点火电极与离子探针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629" y="1910687"/>
            <a:ext cx="8720254" cy="44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燃烧头结构</a:t>
            </a:r>
            <a:endParaRPr lang="zh-CN" altLang="en-US" dirty="0"/>
          </a:p>
        </p:txBody>
      </p:sp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2"/>
          <a:srcRect l="3716"/>
          <a:stretch>
            <a:fillRect/>
          </a:stretch>
        </p:blipFill>
        <p:spPr bwMode="auto">
          <a:xfrm>
            <a:off x="911224" y="2267166"/>
            <a:ext cx="7544007" cy="370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37506" y="1805048"/>
            <a:ext cx="1511918" cy="462117"/>
          </a:xfrm>
          <a:prstGeom prst="wedgeRoundRectCallout">
            <a:avLst>
              <a:gd name="adj1" fmla="val 13218"/>
              <a:gd name="adj2" fmla="val 414162"/>
              <a:gd name="adj3" fmla="val 16667"/>
            </a:avLst>
          </a:prstGeom>
          <a:solidFill>
            <a:srgbClr val="FFFF99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 sz="1600" b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天然气通道</a:t>
            </a:r>
            <a:endParaRPr lang="en-GB" sz="1600" b="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082427" y="5969001"/>
            <a:ext cx="1458892" cy="443674"/>
          </a:xfrm>
          <a:prstGeom prst="wedgeRoundRectCallout">
            <a:avLst>
              <a:gd name="adj1" fmla="val -14346"/>
              <a:gd name="adj2" fmla="val -246104"/>
              <a:gd name="adj3" fmla="val 16667"/>
            </a:avLst>
          </a:prstGeom>
          <a:solidFill>
            <a:srgbClr val="FFFF99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助燃空气通道</a:t>
            </a:r>
            <a:endParaRPr lang="en-GB" sz="1600" b="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103705" y="2042045"/>
            <a:ext cx="1280763" cy="450241"/>
          </a:xfrm>
          <a:prstGeom prst="wedgeRoundRectCallout">
            <a:avLst>
              <a:gd name="adj1" fmla="val -35597"/>
              <a:gd name="adj2" fmla="val 184416"/>
              <a:gd name="adj3" fmla="val 16667"/>
            </a:avLst>
          </a:prstGeom>
          <a:solidFill>
            <a:srgbClr val="FFFF99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 sz="1600" b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内部风筒</a:t>
            </a:r>
            <a:endParaRPr lang="en-GB" sz="1600" b="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3956256" y="1805048"/>
            <a:ext cx="1340139" cy="462118"/>
          </a:xfrm>
          <a:prstGeom prst="wedgeRoundRectCallout">
            <a:avLst>
              <a:gd name="adj1" fmla="val -111804"/>
              <a:gd name="adj2" fmla="val 294916"/>
              <a:gd name="adj3" fmla="val 16667"/>
            </a:avLst>
          </a:prstGeom>
          <a:solidFill>
            <a:srgbClr val="FFFF99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 sz="1600" b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点火电极</a:t>
            </a:r>
            <a:endParaRPr lang="en-GB" sz="1600" b="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4328112" y="5969001"/>
            <a:ext cx="1458892" cy="443674"/>
          </a:xfrm>
          <a:prstGeom prst="wedgeRoundRectCallout">
            <a:avLst>
              <a:gd name="adj1" fmla="val -113653"/>
              <a:gd name="adj2" fmla="val -366550"/>
              <a:gd name="adj3" fmla="val 16667"/>
            </a:avLst>
          </a:prstGeom>
          <a:solidFill>
            <a:srgbClr val="FFFF99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 sz="1600" b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电离探针</a:t>
            </a:r>
            <a:endParaRPr lang="en-GB" sz="1600" b="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2655022" y="5969001"/>
            <a:ext cx="1458892" cy="443674"/>
          </a:xfrm>
          <a:prstGeom prst="wedgeRoundRectCallout">
            <a:avLst>
              <a:gd name="adj1" fmla="val -14346"/>
              <a:gd name="adj2" fmla="val -246104"/>
              <a:gd name="adj3" fmla="val 16667"/>
            </a:avLst>
          </a:prstGeom>
          <a:solidFill>
            <a:srgbClr val="FFFF99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 sz="1600" b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天然气喷嘴</a:t>
            </a:r>
            <a:endParaRPr lang="en-GB" sz="1600" b="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0" y="4766292"/>
            <a:ext cx="1190632" cy="443674"/>
          </a:xfrm>
          <a:prstGeom prst="wedgeRoundRectCallout">
            <a:avLst>
              <a:gd name="adj1" fmla="val 183496"/>
              <a:gd name="adj2" fmla="val -160453"/>
              <a:gd name="adj3" fmla="val 16667"/>
            </a:avLst>
          </a:prstGeom>
          <a:solidFill>
            <a:srgbClr val="FFFF99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 sz="1600" b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稳焰盘</a:t>
            </a:r>
            <a:endParaRPr lang="en-GB" sz="1600" b="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924560" y="1411198"/>
            <a:ext cx="3124200" cy="1081088"/>
            <a:chOff x="3360" y="3024"/>
            <a:chExt cx="1968" cy="681"/>
          </a:xfrm>
        </p:grpSpPr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3360" y="3024"/>
              <a:ext cx="1968" cy="681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3408" y="3072"/>
              <a:ext cx="187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 b="0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通过内部风筒的前后移动，实现各种燃烧出力工况下空气和燃料的理想混合燃烧</a:t>
              </a:r>
              <a:endParaRPr lang="en-GB" sz="1800" b="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457200" y="0"/>
            <a:ext cx="6895578" cy="11430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调试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——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检查燃烧器的初始设定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6285" y="1541355"/>
            <a:ext cx="712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燃烧头 的设定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165" y="2175070"/>
            <a:ext cx="8207298" cy="399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3543300" y="3479800"/>
            <a:ext cx="0" cy="172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996285" y="3479800"/>
            <a:ext cx="254701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457200" y="0"/>
            <a:ext cx="6895578" cy="11430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调试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——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检查燃烧器的初始设定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6285" y="1541355"/>
            <a:ext cx="712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启动前燃气、空气压力开关的设定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2561" y="1852613"/>
            <a:ext cx="7037857" cy="288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82560" y="5129561"/>
            <a:ext cx="7037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楷体_GB2312" pitchFamily="49" charset="-122"/>
                <a:ea typeface="楷体_GB2312" pitchFamily="49" charset="-122"/>
              </a:rPr>
              <a:t>- </a:t>
            </a:r>
            <a:r>
              <a:rPr lang="zh-CN" altLang="en-US" sz="1600" dirty="0" smtClean="0">
                <a:latin typeface="楷体_GB2312" pitchFamily="49" charset="-122"/>
                <a:ea typeface="楷体_GB2312" pitchFamily="49" charset="-122"/>
              </a:rPr>
              <a:t>调整最小燃气压力开关至量程的起始位置</a:t>
            </a:r>
            <a:r>
              <a:rPr lang="en-US" altLang="zh-CN" sz="1600" dirty="0" smtClean="0">
                <a:latin typeface="楷体_GB2312" pitchFamily="49" charset="-122"/>
                <a:ea typeface="楷体_GB2312" pitchFamily="49" charset="-122"/>
              </a:rPr>
              <a:t>(A)</a:t>
            </a:r>
            <a:r>
              <a:rPr lang="zh-CN" altLang="en-US" sz="1600" dirty="0" smtClean="0">
                <a:latin typeface="楷体_GB2312" pitchFamily="49" charset="-122"/>
                <a:ea typeface="楷体_GB2312" pitchFamily="49" charset="-122"/>
              </a:rPr>
              <a:t>。</a:t>
            </a:r>
          </a:p>
          <a:p>
            <a:r>
              <a:rPr lang="en-US" altLang="zh-CN" sz="1600" dirty="0" smtClean="0">
                <a:latin typeface="楷体_GB2312" pitchFamily="49" charset="-122"/>
                <a:ea typeface="楷体_GB2312" pitchFamily="49" charset="-122"/>
              </a:rPr>
              <a:t>- </a:t>
            </a:r>
            <a:r>
              <a:rPr lang="zh-CN" altLang="en-US" sz="1600" dirty="0" smtClean="0">
                <a:latin typeface="楷体_GB2312" pitchFamily="49" charset="-122"/>
                <a:ea typeface="楷体_GB2312" pitchFamily="49" charset="-122"/>
              </a:rPr>
              <a:t>调整最大燃气压力开关至量程的最大位置</a:t>
            </a:r>
            <a:r>
              <a:rPr lang="en-US" altLang="zh-CN" sz="1600" dirty="0" smtClean="0">
                <a:latin typeface="楷体_GB2312" pitchFamily="49" charset="-122"/>
                <a:ea typeface="楷体_GB2312" pitchFamily="49" charset="-122"/>
              </a:rPr>
              <a:t>(B)</a:t>
            </a:r>
            <a:r>
              <a:rPr lang="zh-CN" altLang="en-US" sz="1600" dirty="0" smtClean="0">
                <a:latin typeface="楷体_GB2312" pitchFamily="49" charset="-122"/>
                <a:ea typeface="楷体_GB2312" pitchFamily="49" charset="-122"/>
              </a:rPr>
              <a:t>。</a:t>
            </a:r>
          </a:p>
          <a:p>
            <a:r>
              <a:rPr lang="en-US" altLang="zh-CN" sz="1600" dirty="0" smtClean="0">
                <a:latin typeface="楷体_GB2312" pitchFamily="49" charset="-122"/>
                <a:ea typeface="楷体_GB2312" pitchFamily="49" charset="-122"/>
              </a:rPr>
              <a:t>- </a:t>
            </a:r>
            <a:r>
              <a:rPr lang="zh-CN" altLang="en-US" sz="1600" dirty="0" smtClean="0">
                <a:latin typeface="楷体_GB2312" pitchFamily="49" charset="-122"/>
                <a:ea typeface="楷体_GB2312" pitchFamily="49" charset="-122"/>
              </a:rPr>
              <a:t>调整空气压力开关至量程的 </a:t>
            </a:r>
            <a:r>
              <a:rPr lang="en-US" altLang="zh-CN" sz="1600" dirty="0" smtClean="0">
                <a:latin typeface="楷体_GB2312" pitchFamily="49" charset="-122"/>
                <a:ea typeface="楷体_GB2312" pitchFamily="49" charset="-122"/>
              </a:rPr>
              <a:t>0 </a:t>
            </a:r>
            <a:r>
              <a:rPr lang="zh-CN" altLang="en-US" sz="1600" dirty="0" smtClean="0">
                <a:latin typeface="楷体_GB2312" pitchFamily="49" charset="-122"/>
                <a:ea typeface="楷体_GB2312" pitchFamily="49" charset="-122"/>
              </a:rPr>
              <a:t>刻度位置 </a:t>
            </a:r>
            <a:r>
              <a:rPr lang="en-US" altLang="zh-CN" sz="1600" dirty="0" smtClean="0">
                <a:latin typeface="楷体_GB2312" pitchFamily="49" charset="-122"/>
                <a:ea typeface="楷体_GB2312" pitchFamily="49" charset="-122"/>
              </a:rPr>
              <a:t>(C)</a:t>
            </a:r>
            <a:r>
              <a:rPr lang="zh-CN" altLang="en-US" sz="1600" dirty="0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1600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457200" y="0"/>
            <a:ext cx="6895578" cy="11430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调试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——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检查燃烧器的初始设定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6285" y="1541355"/>
            <a:ext cx="712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确认伺服电机凸轮位置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7276" y="2085278"/>
            <a:ext cx="412060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伺服电机通过可变轮廓线凸轮实现同步调整风量</a:t>
            </a:r>
          </a:p>
          <a:p>
            <a:r>
              <a:rPr lang="zh-CN" altLang="en-US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挡板和燃气蝶阀。伺服电机可在 </a:t>
            </a:r>
            <a:r>
              <a:rPr lang="en-US" altLang="zh-CN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42 </a:t>
            </a:r>
            <a:r>
              <a:rPr lang="zh-CN" altLang="en-US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秒内旋转</a:t>
            </a:r>
          </a:p>
          <a:p>
            <a:r>
              <a:rPr lang="en-US" altLang="zh-CN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130 </a:t>
            </a:r>
            <a:r>
              <a:rPr lang="zh-CN" altLang="en-US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度。</a:t>
            </a:r>
          </a:p>
          <a:p>
            <a:r>
              <a:rPr lang="zh-CN" altLang="en-US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请勿改变以下 </a:t>
            </a:r>
            <a:r>
              <a:rPr lang="en-US" altLang="zh-CN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5 </a:t>
            </a:r>
            <a:r>
              <a:rPr lang="zh-CN" altLang="en-US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个凸轮的出厂设定值；只需检查</a:t>
            </a:r>
          </a:p>
          <a:p>
            <a:r>
              <a:rPr lang="zh-CN" altLang="en-US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各凸轮的设置是否与以下所述相符：</a:t>
            </a:r>
          </a:p>
          <a:p>
            <a:r>
              <a:rPr lang="zh-CN" altLang="en-US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凸轮 </a:t>
            </a:r>
            <a:r>
              <a:rPr lang="en-US" altLang="zh-CN" sz="1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 : 130°</a:t>
            </a:r>
            <a:r>
              <a:rPr lang="zh-CN" altLang="en-US" sz="1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（</a:t>
            </a:r>
            <a:r>
              <a:rPr lang="zh-CN" altLang="en-US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最大旋转角度</a:t>
            </a:r>
            <a:r>
              <a:rPr lang="en-US" altLang="zh-CN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.</a:t>
            </a:r>
            <a:r>
              <a:rPr lang="zh-CN" altLang="en-US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）</a:t>
            </a:r>
            <a:endParaRPr lang="en-US" altLang="zh-CN" sz="14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当燃烧器最大出力时</a:t>
            </a:r>
            <a:r>
              <a:rPr lang="en-US" altLang="zh-CN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zh-CN" altLang="en-US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燃气蝶阀必须全开</a:t>
            </a:r>
            <a:r>
              <a:rPr lang="en-US" altLang="zh-CN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zh-CN" altLang="en-US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开启角</a:t>
            </a:r>
          </a:p>
          <a:p>
            <a:r>
              <a:rPr lang="zh-CN" altLang="en-US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度</a:t>
            </a:r>
            <a:r>
              <a:rPr lang="en-US" altLang="zh-CN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: 90°.</a:t>
            </a:r>
          </a:p>
          <a:p>
            <a:endParaRPr lang="en-US" altLang="zh-CN" sz="14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凸轮 </a:t>
            </a:r>
            <a:r>
              <a:rPr lang="en-US" altLang="zh-CN" sz="1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II : 0°</a:t>
            </a:r>
            <a:r>
              <a:rPr lang="zh-CN" altLang="en-US" sz="1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（</a:t>
            </a:r>
            <a:r>
              <a:rPr lang="zh-CN" altLang="en-US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最小旋转角度</a:t>
            </a:r>
            <a:r>
              <a:rPr lang="en-US" altLang="zh-CN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.</a:t>
            </a:r>
            <a:r>
              <a:rPr lang="zh-CN" altLang="en-US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）</a:t>
            </a:r>
            <a:endParaRPr lang="en-US" altLang="zh-CN" sz="14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当燃烧器停机时</a:t>
            </a:r>
            <a:r>
              <a:rPr lang="en-US" altLang="zh-CN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zh-CN" altLang="en-US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风量挡板和燃气蝶阀必须关闭</a:t>
            </a:r>
            <a:r>
              <a:rPr lang="en-US" altLang="zh-CN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</a:t>
            </a:r>
          </a:p>
          <a:p>
            <a:r>
              <a:rPr lang="zh-CN" altLang="en-US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角度</a:t>
            </a:r>
            <a:r>
              <a:rPr lang="en-US" altLang="zh-CN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: 0°.</a:t>
            </a:r>
          </a:p>
          <a:p>
            <a:endParaRPr lang="en-US" altLang="zh-CN" sz="14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凸轮 </a:t>
            </a:r>
            <a:r>
              <a:rPr lang="en-US" altLang="zh-CN" sz="1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III : 65°</a:t>
            </a:r>
            <a:r>
              <a:rPr lang="zh-CN" altLang="en-US" sz="1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（</a:t>
            </a:r>
            <a:r>
              <a:rPr lang="zh-CN" altLang="en-US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调整点火位置和最小出力</a:t>
            </a:r>
            <a:r>
              <a:rPr lang="en-US" altLang="zh-CN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.</a:t>
            </a:r>
            <a:r>
              <a:rPr lang="zh-CN" altLang="en-US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）</a:t>
            </a:r>
            <a:endParaRPr lang="en-US" altLang="zh-CN" sz="14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这个凸轮在调整点火或最小出力时根据需要来设定</a:t>
            </a:r>
            <a:endParaRPr lang="en-US" altLang="zh-CN" sz="14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sz="14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凸轮 </a:t>
            </a:r>
            <a:r>
              <a:rPr lang="en-US" altLang="zh-CN" sz="1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V : </a:t>
            </a:r>
            <a:r>
              <a:rPr lang="zh-CN" altLang="en-US" sz="1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与凸轮 </a:t>
            </a:r>
            <a:r>
              <a:rPr lang="en-US" altLang="zh-CN" sz="1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III </a:t>
            </a:r>
            <a:r>
              <a:rPr lang="zh-CN" altLang="en-US" sz="1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同步</a:t>
            </a:r>
            <a:endParaRPr lang="zh-CN" altLang="en-US" sz="14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326" y="2085278"/>
            <a:ext cx="44100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399" y="1381126"/>
            <a:ext cx="4837307" cy="477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457200" y="0"/>
            <a:ext cx="6895578" cy="11430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调试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——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燃烧器校准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564780"/>
            <a:ext cx="322499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调整风量</a:t>
            </a:r>
            <a:endParaRPr lang="en-US" altLang="zh-CN" sz="16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sz="16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通过转动螺栓 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7)</a:t>
            </a:r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，来逐步调整凸轮 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4)(A) </a:t>
            </a:r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的末端轮廓线。</a:t>
            </a:r>
            <a:endParaRPr lang="en-US" altLang="zh-CN" sz="16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zh-CN" altLang="en-US" sz="16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 </a:t>
            </a:r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顺时针转动螺栓来增大进风量。</a:t>
            </a:r>
          </a:p>
          <a:p>
            <a:pPr>
              <a:buFontTx/>
              <a:buChar char="-"/>
            </a:pPr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逆时针转动螺栓来减小进风量。</a:t>
            </a:r>
            <a:endParaRPr lang="en-US" altLang="zh-CN" sz="16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FontTx/>
              <a:buChar char="-"/>
            </a:pPr>
            <a:endParaRPr lang="en-US" altLang="zh-CN" sz="16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FontTx/>
              <a:buChar char="-"/>
            </a:pPr>
            <a:endParaRPr lang="en-US" altLang="zh-CN" sz="16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曲线调整完毕检查整个行程转动平滑顺畅，没有卡阻。</a:t>
            </a:r>
            <a:endParaRPr lang="en-US" altLang="zh-CN" sz="16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457200" y="0"/>
            <a:ext cx="6895578" cy="11430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调试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——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燃烧器校准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0800" y="2206171"/>
            <a:ext cx="67206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燃烧器的空燃比校准需要在锅炉排烟口安装烟气分析仪。</a:t>
            </a:r>
            <a:endParaRPr lang="en-US" altLang="zh-CN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zh-CN" altLang="en-US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按如下顺序调整：</a:t>
            </a:r>
          </a:p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1 - </a:t>
            </a:r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点火出力；</a:t>
            </a:r>
          </a:p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2 - </a:t>
            </a:r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燃烧器最大出力；</a:t>
            </a:r>
          </a:p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3 - </a:t>
            </a:r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燃烧器最小出力；</a:t>
            </a:r>
          </a:p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4 - </a:t>
            </a:r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中间出力；</a:t>
            </a:r>
            <a:endParaRPr lang="en-US" altLang="zh-CN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安全联锁保护：</a:t>
            </a:r>
          </a:p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5 - </a:t>
            </a:r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空气压力开关；</a:t>
            </a:r>
          </a:p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6 - </a:t>
            </a:r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最大燃气压力开关；</a:t>
            </a:r>
          </a:p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7 - </a:t>
            </a:r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最小燃气压力开关。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457200" y="0"/>
            <a:ext cx="6895578" cy="11430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调试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——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燃烧器校准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4460" y="2051824"/>
            <a:ext cx="37722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空气压力开关的设定</a:t>
            </a:r>
            <a:endParaRPr lang="en-US" altLang="zh-CN" sz="16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sz="16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在进行上述燃烧器各部分调整时，空气压力开关置于量程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(A) </a:t>
            </a:r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的起点。然后调整空气压力开关。</a:t>
            </a:r>
            <a:endParaRPr lang="en-US" altLang="zh-CN" sz="16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zh-CN" altLang="en-US" sz="16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当燃烧器运行处于 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 </a:t>
            </a:r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段火运行时，顺时针转动压力调整旋钮，慢慢增大压力直至燃烧器被锁定。</a:t>
            </a:r>
            <a:endParaRPr lang="en-US" altLang="zh-CN" sz="16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zh-CN" altLang="en-US" sz="16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然后逆时针转动压力调整旋钮回调约 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20%</a:t>
            </a:r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，重新启动燃烧器以确认其运行正常。</a:t>
            </a:r>
            <a:endParaRPr lang="en-US" altLang="zh-CN" sz="16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zh-CN" altLang="en-US" sz="16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如果燃烧器再次被锁定，则沿逆时针方向继续微调压力调节旋钮。</a:t>
            </a:r>
            <a:endParaRPr lang="zh-CN" altLang="en-US" sz="16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268" y="1825083"/>
            <a:ext cx="4627756" cy="422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457200" y="0"/>
            <a:ext cx="6895578" cy="11430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调试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——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燃烧器校准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4460" y="2051824"/>
            <a:ext cx="37276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最大燃气压力开关的设定</a:t>
            </a:r>
            <a:endParaRPr lang="en-US" altLang="zh-CN" sz="16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sz="16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在进行上述燃烧器各部分调整时，此时最大燃气压力开关置于量程 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(B) </a:t>
            </a:r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的终点。然后调整最大燃气压力开关。</a:t>
            </a:r>
            <a:endParaRPr lang="en-US" altLang="zh-CN" sz="16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zh-CN" altLang="en-US" sz="16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当燃烧器在最大出力状态运行时，通过逆时针慢慢旋转压力调整旋钮来减小压力，直至燃烧器被锁定。</a:t>
            </a:r>
            <a:endParaRPr lang="en-US" altLang="zh-CN" sz="16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zh-CN" altLang="en-US" sz="16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然后，顺时针旋转压力旋钮调整 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 mbar </a:t>
            </a:r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，使燃烧器重新启动。</a:t>
            </a:r>
          </a:p>
          <a:p>
            <a:endParaRPr lang="en-US" altLang="zh-CN" sz="16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如果燃烧器被再次锁定，继续沿顺时针方向旋转压力旋钮调整 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 mbar</a:t>
            </a:r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。。</a:t>
            </a:r>
            <a:endParaRPr lang="zh-CN" altLang="en-US" sz="16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873" y="2051824"/>
            <a:ext cx="41243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457200" y="0"/>
            <a:ext cx="6895578" cy="11430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调试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——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燃烧器校准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4460" y="2051824"/>
            <a:ext cx="371651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最小燃气压力开关的设定</a:t>
            </a:r>
            <a:endParaRPr lang="en-US" altLang="zh-CN" sz="16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sz="16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在进行上述燃烧器各部分调整时，此时最小燃气压力开关置于量程 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(C) </a:t>
            </a:r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的起点。然后调整最小燃气压力开关。</a:t>
            </a:r>
            <a:endParaRPr lang="en-US" altLang="zh-CN" sz="16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zh-CN" altLang="en-US" sz="16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当燃烧器在最大出力状态运行时，通过顺时针慢慢旋转压力调整旋钮来增大压力，直至燃烧器停止运行。</a:t>
            </a:r>
            <a:endParaRPr lang="en-US" altLang="zh-CN" sz="16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zh-CN" altLang="en-US" sz="16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然后，逆时针旋转压力旋钮调整 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 mbar </a:t>
            </a:r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，使燃烧器重新启动并确保运行平稳。</a:t>
            </a:r>
            <a:endParaRPr lang="en-US" altLang="zh-CN" sz="16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zh-CN" altLang="en-US" sz="16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如果燃烧器启动后在最大出力下自动停机，继续沿逆时针方向旋转压力旋钮调整 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 mbar</a:t>
            </a:r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。</a:t>
            </a:r>
            <a:endParaRPr lang="zh-CN" altLang="en-US" sz="16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873" y="2051824"/>
            <a:ext cx="41243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457200" y="0"/>
            <a:ext cx="6895578" cy="11430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调试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——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燃烧器校准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4919" y="2002971"/>
            <a:ext cx="66301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最终检查</a:t>
            </a:r>
            <a:endParaRPr lang="en-US" altLang="zh-CN" sz="16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zh-CN" altLang="en-US" sz="16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确认燃烧器与锅炉的启停和安全连锁：</a:t>
            </a:r>
          </a:p>
          <a:p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• </a:t>
            </a:r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开启恒温器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/ </a:t>
            </a:r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压力开关 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TL</a:t>
            </a:r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：</a:t>
            </a:r>
          </a:p>
          <a:p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• </a:t>
            </a:r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开启恒温器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/ </a:t>
            </a:r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压力开关 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TS</a:t>
            </a:r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：</a:t>
            </a:r>
          </a:p>
          <a:p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燃烧器必须停机</a:t>
            </a:r>
            <a:endParaRPr lang="en-US" altLang="zh-CN" sz="16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zh-CN" altLang="en-US" sz="16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• </a:t>
            </a:r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关停燃烧器并断开电源。</a:t>
            </a:r>
          </a:p>
          <a:p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• </a:t>
            </a:r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断开最小燃气压力开关的连接器。</a:t>
            </a:r>
          </a:p>
          <a:p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燃烧器禁止启动</a:t>
            </a:r>
            <a:endParaRPr lang="en-US" altLang="zh-CN" sz="16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zh-CN" altLang="en-US" sz="16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• </a:t>
            </a:r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断开电离探针的接线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/ </a:t>
            </a:r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或拔出火焰探测器。</a:t>
            </a:r>
          </a:p>
          <a:p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燃烧器点火失败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/ </a:t>
            </a:r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或者燃烧器必须停机并锁定</a:t>
            </a:r>
            <a:endParaRPr lang="en-US" altLang="zh-CN" sz="16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zh-CN" altLang="en-US" sz="16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• </a:t>
            </a:r>
            <a:r>
              <a:rPr lang="zh-CN" alt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确保各调整装置中的机械锁定系统都已锁紧。</a:t>
            </a:r>
            <a:endParaRPr lang="zh-CN" altLang="en-US" sz="16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1225" y="3157718"/>
            <a:ext cx="7775575" cy="145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0474" y="2891018"/>
            <a:ext cx="4022726" cy="172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500280" y="1813142"/>
            <a:ext cx="2792412" cy="454025"/>
          </a:xfrm>
        </p:spPr>
        <p:txBody>
          <a:bodyPr/>
          <a:lstStyle/>
          <a:p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典型直接点火燃气供给系统</a:t>
            </a:r>
            <a:endParaRPr lang="zh-CN" altLang="en-US" sz="1600" b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668434-C505-4795-9ADB-5359D61B5358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燃气供应系统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92692" y="4645574"/>
            <a:ext cx="10083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减压阀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06688" y="2552464"/>
            <a:ext cx="166136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双重切断阀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3000" y="4645574"/>
            <a:ext cx="100969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过滤器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3042" y="2614019"/>
            <a:ext cx="120945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燃气低压开关          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98759" y="2614018"/>
            <a:ext cx="80792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燃气检漏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2485" y="3405394"/>
            <a:ext cx="500585" cy="57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468054" y="2891018"/>
            <a:ext cx="5805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352778" y="3246702"/>
            <a:ext cx="120945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燃气高压开关          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500279" y="1813142"/>
            <a:ext cx="2966251" cy="454025"/>
          </a:xfrm>
        </p:spPr>
        <p:txBody>
          <a:bodyPr/>
          <a:lstStyle/>
          <a:p>
            <a:r>
              <a:rPr lang="zh-CN" altLang="en-US" sz="1600" b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典型比例调节燃</a:t>
            </a:r>
            <a:r>
              <a:rPr lang="zh-CN" altLang="en-US" sz="1600" b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油供给系统</a:t>
            </a:r>
            <a:endParaRPr lang="zh-CN" altLang="en-US" sz="1600" b="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668434-C505-4795-9ADB-5359D61B5358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燃油供应系统</a:t>
            </a:r>
            <a:endParaRPr lang="zh-CN" altLang="en-US" dirty="0"/>
          </a:p>
        </p:txBody>
      </p:sp>
      <p:pic>
        <p:nvPicPr>
          <p:cNvPr id="7" name="图片 6" descr="图片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049" y="2144501"/>
            <a:ext cx="5965312" cy="40199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799771"/>
            <a:ext cx="8229599" cy="416923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电子比例调节式控制系统</a:t>
            </a:r>
            <a:endParaRPr lang="zh-CN" altLang="en-US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668434-C505-4795-9ADB-5359D61B5358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燃烧器自动控制系统</a:t>
            </a:r>
            <a:endParaRPr lang="zh-CN" altLang="en-US" dirty="0"/>
          </a:p>
        </p:txBody>
      </p:sp>
      <p:pic>
        <p:nvPicPr>
          <p:cNvPr id="6" name="图片 5" descr="图片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0113" y="1411688"/>
            <a:ext cx="6806686" cy="5030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457200" y="0"/>
            <a:ext cx="6895578" cy="11430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燃烧器的工作过程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内容占位符 1"/>
          <p:cNvSpPr txBox="1">
            <a:spLocks/>
          </p:cNvSpPr>
          <p:nvPr/>
        </p:nvSpPr>
        <p:spPr>
          <a:xfrm>
            <a:off x="197893" y="1778538"/>
            <a:ext cx="1901371" cy="418553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RMG88.62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时序图</a:t>
            </a: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zh-CN" sz="1400" dirty="0" smtClean="0">
              <a:solidFill>
                <a:srgbClr val="595959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zh-CN" sz="1400" dirty="0" smtClean="0">
              <a:solidFill>
                <a:srgbClr val="595959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zh-CN" sz="1400" dirty="0" smtClean="0">
              <a:solidFill>
                <a:srgbClr val="595959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zh-CN" sz="1400" dirty="0" smtClean="0">
              <a:solidFill>
                <a:srgbClr val="595959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STB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：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锅炉安全连锁</a:t>
            </a:r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R/W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：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锅炉启停信号</a:t>
            </a:r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CPI</a:t>
            </a:r>
            <a:r>
              <a:rPr lang="zh-CN" altLang="en-US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：</a:t>
            </a:r>
            <a:r>
              <a:rPr lang="en-US" altLang="zh-CN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zh-CN" altLang="en-US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燃气阀门开启信号</a:t>
            </a:r>
            <a:endParaRPr lang="en-US" altLang="zh-CN" sz="1200" dirty="0" smtClean="0">
              <a:solidFill>
                <a:srgbClr val="595959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LP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：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	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空气压力开关</a:t>
            </a:r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：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	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风机电机</a:t>
            </a:r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Z</a:t>
            </a:r>
            <a:r>
              <a:rPr lang="zh-CN" altLang="en-US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：</a:t>
            </a:r>
            <a:r>
              <a:rPr lang="en-US" altLang="zh-CN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	</a:t>
            </a:r>
            <a:r>
              <a:rPr lang="zh-CN" altLang="en-US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点火变压器</a:t>
            </a:r>
            <a:endParaRPr lang="en-US" altLang="zh-CN" sz="1200" dirty="0" smtClean="0">
              <a:solidFill>
                <a:srgbClr val="595959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BV1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：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1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段火燃料电磁阀</a:t>
            </a:r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BV2</a:t>
            </a:r>
            <a:r>
              <a:rPr lang="zh-CN" altLang="en-US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：</a:t>
            </a:r>
            <a:r>
              <a:rPr lang="en-US" altLang="zh-CN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2</a:t>
            </a:r>
            <a:r>
              <a:rPr lang="zh-CN" altLang="en-US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段火燃料电磁阀</a:t>
            </a:r>
            <a:endParaRPr lang="en-US" altLang="zh-CN" sz="1200" dirty="0" smtClean="0">
              <a:solidFill>
                <a:srgbClr val="595959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SA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：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伺服电机</a:t>
            </a:r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FS</a:t>
            </a:r>
            <a:r>
              <a:rPr lang="zh-CN" altLang="en-US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：</a:t>
            </a:r>
            <a:r>
              <a:rPr lang="en-US" altLang="zh-CN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zh-CN" altLang="en-US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火焰信号</a:t>
            </a:r>
            <a:endParaRPr lang="en-US" altLang="zh-CN" sz="1200" dirty="0" smtClean="0">
              <a:solidFill>
                <a:srgbClr val="595959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LED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：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指示灯</a:t>
            </a:r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AL</a:t>
            </a:r>
            <a:r>
              <a:rPr lang="zh-CN" altLang="en-US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：</a:t>
            </a:r>
            <a:r>
              <a:rPr lang="en-US" altLang="zh-CN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	</a:t>
            </a:r>
            <a:r>
              <a:rPr lang="zh-CN" altLang="en-US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故障报警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8464" y="1206047"/>
            <a:ext cx="5085571" cy="508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3712192" y="1143000"/>
            <a:ext cx="0" cy="43024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311834" y="1246991"/>
            <a:ext cx="28886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1</a:t>
            </a:r>
            <a:endParaRPr lang="zh-CN" altLang="en-US" sz="1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019E-7 L 0.06268 2.59019E-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68 2.59019E-7 L 0.11927 2.59019E-7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27 2.59019E-7 L 0.25 2.59019E-7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2.59019E-7 L 0.37604 2.59019E-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1371" y="1446664"/>
            <a:ext cx="7080690" cy="522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 txBox="1">
            <a:spLocks/>
          </p:cNvSpPr>
          <p:nvPr/>
        </p:nvSpPr>
        <p:spPr>
          <a:xfrm>
            <a:off x="457200" y="0"/>
            <a:ext cx="6895578" cy="11430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燃烧器的工作过程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内容占位符 1"/>
          <p:cNvSpPr txBox="1">
            <a:spLocks/>
          </p:cNvSpPr>
          <p:nvPr/>
        </p:nvSpPr>
        <p:spPr>
          <a:xfrm>
            <a:off x="54592" y="1778538"/>
            <a:ext cx="1901371" cy="418553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14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LFL1.3…</a:t>
            </a:r>
            <a:r>
              <a:rPr lang="zh-CN" altLang="en-US" sz="14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时序图</a:t>
            </a:r>
            <a:endParaRPr lang="en-US" altLang="zh-CN" sz="1400" dirty="0" smtClean="0">
              <a:solidFill>
                <a:srgbClr val="595959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zh-CN" sz="1400" dirty="0" smtClean="0">
              <a:solidFill>
                <a:srgbClr val="595959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zh-CN" sz="1400" dirty="0" smtClean="0">
              <a:solidFill>
                <a:srgbClr val="595959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zh-CN" sz="1400" dirty="0" smtClean="0">
              <a:solidFill>
                <a:srgbClr val="595959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SB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：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锅炉安全连锁</a:t>
            </a:r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R/W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：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锅炉启停信号</a:t>
            </a:r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GP</a:t>
            </a:r>
            <a:r>
              <a:rPr lang="zh-CN" altLang="en-US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：</a:t>
            </a:r>
            <a:r>
              <a:rPr lang="en-US" altLang="zh-CN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zh-CN" altLang="en-US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燃气低压开关</a:t>
            </a:r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CPI</a:t>
            </a:r>
            <a:r>
              <a:rPr lang="zh-CN" altLang="en-US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：</a:t>
            </a:r>
            <a:r>
              <a:rPr lang="en-US" altLang="zh-CN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zh-CN" altLang="en-US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燃气阀门开启信号</a:t>
            </a:r>
            <a:endParaRPr lang="en-US" altLang="zh-CN" sz="1200" dirty="0" smtClean="0">
              <a:solidFill>
                <a:srgbClr val="595959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LP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：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	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空气压力开关</a:t>
            </a:r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：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	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风机电机</a:t>
            </a:r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Z</a:t>
            </a:r>
            <a:r>
              <a:rPr lang="zh-CN" altLang="en-US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：</a:t>
            </a:r>
            <a:r>
              <a:rPr lang="en-US" altLang="zh-CN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	</a:t>
            </a:r>
            <a:r>
              <a:rPr lang="zh-CN" altLang="en-US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点火变压器</a:t>
            </a:r>
            <a:endParaRPr lang="en-US" altLang="zh-CN" sz="1200" dirty="0" smtClean="0">
              <a:solidFill>
                <a:srgbClr val="595959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ZBV</a:t>
            </a:r>
            <a:r>
              <a:rPr lang="zh-CN" altLang="en-US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：</a:t>
            </a:r>
            <a:r>
              <a:rPr lang="en-US" altLang="zh-CN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zh-CN" altLang="en-US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点火燃料电磁阀</a:t>
            </a:r>
            <a:endParaRPr lang="en-US" altLang="zh-CN" sz="1200" dirty="0" smtClean="0">
              <a:solidFill>
                <a:srgbClr val="595959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BV1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：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1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段火燃料电磁阀</a:t>
            </a:r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BV2</a:t>
            </a:r>
            <a:r>
              <a:rPr lang="zh-CN" altLang="en-US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：</a:t>
            </a:r>
            <a:r>
              <a:rPr lang="en-US" altLang="zh-CN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2</a:t>
            </a:r>
            <a:r>
              <a:rPr lang="zh-CN" altLang="en-US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段火燃料电磁阀</a:t>
            </a:r>
            <a:endParaRPr lang="en-US" altLang="zh-CN" sz="1200" dirty="0" smtClean="0">
              <a:solidFill>
                <a:srgbClr val="595959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SA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：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伺服电机</a:t>
            </a:r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LR</a:t>
            </a:r>
            <a:r>
              <a:rPr lang="zh-CN" altLang="en-US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：</a:t>
            </a:r>
            <a:r>
              <a:rPr lang="en-US" altLang="zh-CN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zh-CN" altLang="en-US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负荷控制</a:t>
            </a:r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FS</a:t>
            </a:r>
            <a:r>
              <a:rPr lang="zh-CN" altLang="en-US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：</a:t>
            </a:r>
            <a:r>
              <a:rPr lang="en-US" altLang="zh-CN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zh-CN" altLang="en-US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火焰信号</a:t>
            </a:r>
            <a:endParaRPr lang="en-US" altLang="zh-CN" sz="1200" dirty="0" smtClean="0">
              <a:solidFill>
                <a:srgbClr val="595959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LED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：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指示灯</a:t>
            </a:r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EK</a:t>
            </a:r>
            <a:r>
              <a:rPr lang="zh-CN" altLang="en-US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：</a:t>
            </a:r>
            <a:r>
              <a:rPr lang="en-US" altLang="zh-CN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zh-CN" altLang="en-US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远程复位</a:t>
            </a:r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AL</a:t>
            </a:r>
            <a:r>
              <a:rPr lang="zh-CN" altLang="en-US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：</a:t>
            </a:r>
            <a:r>
              <a:rPr lang="en-US" altLang="zh-CN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	</a:t>
            </a:r>
            <a:r>
              <a:rPr lang="zh-CN" altLang="en-US" sz="1200" dirty="0" smtClean="0">
                <a:solidFill>
                  <a:srgbClr val="595959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故障报警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050322" y="1978928"/>
            <a:ext cx="57507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-3.61111E-6 0.0680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6805 L -3.61111E-6 0.16342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16342 L -3.61111E-6 0.2625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2625 L -3.61111E-6 0.296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457200" y="0"/>
            <a:ext cx="6895578" cy="11430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燃烧器的</a:t>
            </a:r>
            <a:r>
              <a:rPr lang="zh-CN" altLang="en-US" sz="20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运行方式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049" y="2183642"/>
            <a:ext cx="74902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</a:t>
            </a:r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、单段火</a:t>
            </a:r>
            <a:endParaRPr lang="en-US" altLang="zh-CN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1"/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运行方式为开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/</a:t>
            </a:r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关控制，只有一个出力状态。</a:t>
            </a:r>
            <a:endParaRPr lang="en-US" altLang="zh-CN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1"/>
            <a:endParaRPr lang="en-US" altLang="zh-CN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、两段火</a:t>
            </a:r>
            <a:endParaRPr lang="en-US" altLang="zh-CN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1"/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运行方式为大火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/</a:t>
            </a:r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小火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/</a:t>
            </a:r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停止控制，有两个出力状态，根据锅炉负荷控制器的指令燃烧器工作在大火、小火或者停止状态。</a:t>
            </a:r>
            <a:endParaRPr lang="en-US" altLang="zh-CN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1"/>
            <a:endParaRPr lang="en-US" altLang="zh-CN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、比例调节</a:t>
            </a:r>
            <a:endParaRPr lang="en-US" altLang="zh-CN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1"/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燃烧器可以工作在大火和小火范围内的任一点，使燃烧器的出力与设备需要的热量匹配，系统工作在一个热量平衡的状态。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92322"/>
            <a:ext cx="9144000" cy="517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457200" y="0"/>
            <a:ext cx="6895578" cy="11430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单段火燃烧器的电气连接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9809" y="6325316"/>
            <a:ext cx="1616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机型：</a:t>
            </a:r>
            <a:r>
              <a:rPr lang="en-US" altLang="zh-CN" dirty="0" smtClean="0"/>
              <a:t>R40 FS20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ello_nuovo_marchi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Riello_nuovo_marchio</Template>
  <TotalTime>2227</TotalTime>
  <Words>2003</Words>
  <Application>Microsoft Office PowerPoint</Application>
  <PresentationFormat>On-screen Show (4:3)</PresentationFormat>
  <Paragraphs>233</Paragraphs>
  <Slides>28</Slides>
  <Notes>13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Riello_nuovo_marchio</vt:lpstr>
      <vt:lpstr>公式</vt:lpstr>
      <vt:lpstr>燃烧器调试</vt:lpstr>
      <vt:lpstr>燃烧头结构</vt:lpstr>
      <vt:lpstr>燃气供应系统</vt:lpstr>
      <vt:lpstr>燃油供应系统</vt:lpstr>
      <vt:lpstr>燃烧器自动控制系统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燃烧器工作范围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Riello SpA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Material</dc:title>
  <dc:creator>Jerry Ye</dc:creator>
  <cp:lastModifiedBy>jerry.ye</cp:lastModifiedBy>
  <cp:revision>255</cp:revision>
  <cp:lastPrinted>2011-06-27T07:42:57Z</cp:lastPrinted>
  <dcterms:created xsi:type="dcterms:W3CDTF">2011-10-19T07:10:18Z</dcterms:created>
  <dcterms:modified xsi:type="dcterms:W3CDTF">2018-05-15T01:20:46Z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281303459</vt:i4>
  </property>
  <property fmtid="{D5CDD505-2E9C-101B-9397-08002B2CF9AE}" pid="3" name="_NewReviewCycle">
    <vt:lpwstr/>
  </property>
  <property fmtid="{D5CDD505-2E9C-101B-9397-08002B2CF9AE}" pid="4" name="_EmailSubject">
    <vt:lpwstr>Water tube mkt analysis</vt:lpwstr>
  </property>
  <property fmtid="{D5CDD505-2E9C-101B-9397-08002B2CF9AE}" pid="5" name="_AuthorEmail">
    <vt:lpwstr>andrea.balani@rielloburners.com</vt:lpwstr>
  </property>
  <property fmtid="{D5CDD505-2E9C-101B-9397-08002B2CF9AE}" pid="6" name="_AuthorEmailDisplayName">
    <vt:lpwstr>Andrea Balani</vt:lpwstr>
  </property>
  <property fmtid="{D5CDD505-2E9C-101B-9397-08002B2CF9AE}" pid="7" name="_PreviousAdHocReviewCycleID">
    <vt:i4>339206301</vt:i4>
  </property>
</Properties>
</file>